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Do Hyeon"/>
      <p:regular r:id="rId19"/>
    </p:embeddedFont>
    <p:embeddedFont>
      <p:font typeface="Nanum Myeongj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D616003-728A-4C73-A501-3B2A52B70879}">
  <a:tblStyle styleId="{3D616003-728A-4C73-A501-3B2A52B7087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anumMyeongjo-regular.fntdata"/><Relationship Id="rId21" Type="http://schemas.openxmlformats.org/officeDocument/2006/relationships/font" Target="fonts/NanumMyeongj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DoHyeon-regular.fntdata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jpg>
</file>

<file path=ppt/media/image34.png>
</file>

<file path=ppt/media/image35.png>
</file>

<file path=ppt/media/image36.png>
</file>

<file path=ppt/media/image37.jpg>
</file>

<file path=ppt/media/image38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853b44dbc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853b44dbc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87317235a8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87317235a8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8779b5e0c5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8779b5e0c5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8779b5e0c5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8779b5e0c5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f7b5e99721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f7b5e99721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838b3067d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838b3067d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8556bfac38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8556bfac38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fad352efc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fad352efc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8556bfac3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8556bfac3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853a20220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853a20220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779b5e0c5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8779b5e0c5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8556bfac38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8556bfac38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15.png"/><Relationship Id="rId5" Type="http://schemas.openxmlformats.org/officeDocument/2006/relationships/image" Target="../media/image32.png"/><Relationship Id="rId6" Type="http://schemas.openxmlformats.org/officeDocument/2006/relationships/image" Target="../media/image16.png"/><Relationship Id="rId7" Type="http://schemas.openxmlformats.org/officeDocument/2006/relationships/image" Target="../media/image6.png"/><Relationship Id="rId8" Type="http://schemas.openxmlformats.org/officeDocument/2006/relationships/image" Target="../media/image18.png"/><Relationship Id="rId11" Type="http://schemas.openxmlformats.org/officeDocument/2006/relationships/image" Target="../media/image8.png"/><Relationship Id="rId10" Type="http://schemas.openxmlformats.org/officeDocument/2006/relationships/image" Target="../media/image13.png"/><Relationship Id="rId13" Type="http://schemas.openxmlformats.org/officeDocument/2006/relationships/image" Target="../media/image36.png"/><Relationship Id="rId12" Type="http://schemas.openxmlformats.org/officeDocument/2006/relationships/image" Target="../media/image3.png"/><Relationship Id="rId14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30.png"/><Relationship Id="rId7" Type="http://schemas.openxmlformats.org/officeDocument/2006/relationships/image" Target="../media/image36.png"/><Relationship Id="rId8" Type="http://schemas.openxmlformats.org/officeDocument/2006/relationships/image" Target="../media/image3.png"/><Relationship Id="rId10" Type="http://schemas.openxmlformats.org/officeDocument/2006/relationships/image" Target="../media/image3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20" Type="http://schemas.openxmlformats.org/officeDocument/2006/relationships/image" Target="../media/image16.png"/><Relationship Id="rId22" Type="http://schemas.openxmlformats.org/officeDocument/2006/relationships/image" Target="../media/image10.png"/><Relationship Id="rId21" Type="http://schemas.openxmlformats.org/officeDocument/2006/relationships/image" Target="../media/image32.png"/><Relationship Id="rId24" Type="http://schemas.openxmlformats.org/officeDocument/2006/relationships/image" Target="../media/image34.png"/><Relationship Id="rId23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4.png"/><Relationship Id="rId9" Type="http://schemas.openxmlformats.org/officeDocument/2006/relationships/image" Target="../media/image5.png"/><Relationship Id="rId26" Type="http://schemas.openxmlformats.org/officeDocument/2006/relationships/image" Target="../media/image17.png"/><Relationship Id="rId25" Type="http://schemas.openxmlformats.org/officeDocument/2006/relationships/image" Target="../media/image28.png"/><Relationship Id="rId5" Type="http://schemas.openxmlformats.org/officeDocument/2006/relationships/image" Target="../media/image36.png"/><Relationship Id="rId6" Type="http://schemas.openxmlformats.org/officeDocument/2006/relationships/image" Target="../media/image14.png"/><Relationship Id="rId7" Type="http://schemas.openxmlformats.org/officeDocument/2006/relationships/image" Target="../media/image12.png"/><Relationship Id="rId8" Type="http://schemas.openxmlformats.org/officeDocument/2006/relationships/image" Target="../media/image2.png"/><Relationship Id="rId11" Type="http://schemas.openxmlformats.org/officeDocument/2006/relationships/image" Target="../media/image6.png"/><Relationship Id="rId10" Type="http://schemas.openxmlformats.org/officeDocument/2006/relationships/image" Target="../media/image7.png"/><Relationship Id="rId13" Type="http://schemas.openxmlformats.org/officeDocument/2006/relationships/image" Target="../media/image35.png"/><Relationship Id="rId12" Type="http://schemas.openxmlformats.org/officeDocument/2006/relationships/image" Target="../media/image8.png"/><Relationship Id="rId15" Type="http://schemas.openxmlformats.org/officeDocument/2006/relationships/image" Target="../media/image15.png"/><Relationship Id="rId14" Type="http://schemas.openxmlformats.org/officeDocument/2006/relationships/image" Target="../media/image18.png"/><Relationship Id="rId17" Type="http://schemas.openxmlformats.org/officeDocument/2006/relationships/image" Target="../media/image30.png"/><Relationship Id="rId16" Type="http://schemas.openxmlformats.org/officeDocument/2006/relationships/image" Target="../media/image13.png"/><Relationship Id="rId19" Type="http://schemas.openxmlformats.org/officeDocument/2006/relationships/image" Target="../media/image27.png"/><Relationship Id="rId18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29.png"/><Relationship Id="rId5" Type="http://schemas.openxmlformats.org/officeDocument/2006/relationships/image" Target="../media/image21.png"/><Relationship Id="rId6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0" l="1671" r="-13091" t="0"/>
          <a:stretch/>
        </p:blipFill>
        <p:spPr>
          <a:xfrm>
            <a:off x="687750" y="523325"/>
            <a:ext cx="5736077" cy="4096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/>
          <p:nvPr/>
        </p:nvSpPr>
        <p:spPr>
          <a:xfrm>
            <a:off x="3538800" y="1644725"/>
            <a:ext cx="5062200" cy="1869000"/>
          </a:xfrm>
          <a:prstGeom prst="rect">
            <a:avLst/>
          </a:prstGeom>
          <a:gradFill>
            <a:gsLst>
              <a:gs pos="0">
                <a:srgbClr val="C0883F"/>
              </a:gs>
              <a:gs pos="100000">
                <a:srgbClr val="C96E0A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378000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Team ‘Jackpot’</a:t>
            </a:r>
            <a:endParaRPr>
              <a:solidFill>
                <a:schemeClr val="lt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유기견 크라우드 펀딩과 애완동물용품쇼핑몰, AI고객센터</a:t>
            </a:r>
            <a:endParaRPr b="1" sz="2400">
              <a:solidFill>
                <a:schemeClr val="lt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Crowdfundings for abandoned dogs, pet supplies shopping mall and AI CS Team</a:t>
            </a:r>
            <a:endParaRPr sz="900">
              <a:solidFill>
                <a:schemeClr val="lt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6393150" y="4466275"/>
            <a:ext cx="22434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김학현 김명진 김민준 김현빈 박우람 전세계</a:t>
            </a:r>
            <a:endParaRPr b="1" sz="900">
              <a:solidFill>
                <a:schemeClr val="dk2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158850" y="493748"/>
            <a:ext cx="548700" cy="32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latin typeface="Nanum Myeongjo"/>
                <a:ea typeface="Nanum Myeongjo"/>
                <a:cs typeface="Nanum Myeongjo"/>
                <a:sym typeface="Nanum Myeongjo"/>
              </a:rPr>
              <a:t>01</a:t>
            </a:r>
            <a:endParaRPr b="1" sz="1800"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2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3950" y="147050"/>
            <a:ext cx="9016099" cy="500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2"/>
          <p:cNvSpPr/>
          <p:nvPr/>
        </p:nvSpPr>
        <p:spPr>
          <a:xfrm>
            <a:off x="2745925" y="1683725"/>
            <a:ext cx="5295600" cy="3055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pic>
        <p:nvPicPr>
          <p:cNvPr id="220" name="Google Shape;2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9960" y="3899211"/>
            <a:ext cx="839700" cy="83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9525" y="3427825"/>
            <a:ext cx="440450" cy="44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9648" y="3430827"/>
            <a:ext cx="440463" cy="4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66436" y="2479901"/>
            <a:ext cx="1166749" cy="432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22"/>
          <p:cNvCxnSpPr>
            <a:endCxn id="223" idx="2"/>
          </p:cNvCxnSpPr>
          <p:nvPr/>
        </p:nvCxnSpPr>
        <p:spPr>
          <a:xfrm rot="10800000">
            <a:off x="1549810" y="2912401"/>
            <a:ext cx="0" cy="420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5" name="Google Shape;225;p22"/>
          <p:cNvSpPr/>
          <p:nvPr/>
        </p:nvSpPr>
        <p:spPr>
          <a:xfrm>
            <a:off x="2950313" y="2437988"/>
            <a:ext cx="1105500" cy="516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043662" y="2584811"/>
            <a:ext cx="916650" cy="3040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7" name="Google Shape;227;p22"/>
          <p:cNvCxnSpPr/>
          <p:nvPr/>
        </p:nvCxnSpPr>
        <p:spPr>
          <a:xfrm>
            <a:off x="2955363" y="2564163"/>
            <a:ext cx="11055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8" name="Google Shape;228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950313" y="2153363"/>
            <a:ext cx="505974" cy="284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9" name="Google Shape;229;p22"/>
          <p:cNvCxnSpPr>
            <a:stCxn id="223" idx="3"/>
            <a:endCxn id="225" idx="1"/>
          </p:cNvCxnSpPr>
          <p:nvPr/>
        </p:nvCxnSpPr>
        <p:spPr>
          <a:xfrm>
            <a:off x="2133185" y="2696151"/>
            <a:ext cx="817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0" name="Google Shape;230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034142" y="847621"/>
            <a:ext cx="2638101" cy="731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1" name="Google Shape;231;p22"/>
          <p:cNvCxnSpPr>
            <a:endCxn id="230" idx="1"/>
          </p:cNvCxnSpPr>
          <p:nvPr/>
        </p:nvCxnSpPr>
        <p:spPr>
          <a:xfrm>
            <a:off x="3506242" y="1213183"/>
            <a:ext cx="1527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2" name="Google Shape;232;p22"/>
          <p:cNvCxnSpPr>
            <a:stCxn id="225" idx="0"/>
          </p:cNvCxnSpPr>
          <p:nvPr/>
        </p:nvCxnSpPr>
        <p:spPr>
          <a:xfrm rot="10800000">
            <a:off x="3503063" y="1208888"/>
            <a:ext cx="0" cy="1229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3" name="Google Shape;233;p2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709437" y="4267926"/>
            <a:ext cx="1198700" cy="32464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2"/>
          <p:cNvSpPr/>
          <p:nvPr/>
        </p:nvSpPr>
        <p:spPr>
          <a:xfrm>
            <a:off x="4848125" y="3839025"/>
            <a:ext cx="1105500" cy="516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2"/>
          <p:cNvPicPr preferRelativeResize="0"/>
          <p:nvPr/>
        </p:nvPicPr>
        <p:blipFill rotWithShape="1">
          <a:blip r:embed="rId12">
            <a:alphaModFix/>
          </a:blip>
          <a:srcRect b="6589" l="0" r="0" t="-6589"/>
          <a:stretch/>
        </p:blipFill>
        <p:spPr>
          <a:xfrm>
            <a:off x="5009247" y="2544297"/>
            <a:ext cx="749712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2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076378" y="3965203"/>
            <a:ext cx="648991" cy="43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2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6877984" y="2615572"/>
            <a:ext cx="861580" cy="30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2"/>
          <p:cNvSpPr/>
          <p:nvPr/>
        </p:nvSpPr>
        <p:spPr>
          <a:xfrm>
            <a:off x="4848125" y="2438000"/>
            <a:ext cx="1105500" cy="516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22"/>
          <p:cNvCxnSpPr/>
          <p:nvPr/>
        </p:nvCxnSpPr>
        <p:spPr>
          <a:xfrm>
            <a:off x="4853175" y="2564175"/>
            <a:ext cx="11055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0" name="Google Shape;240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48125" y="2126900"/>
            <a:ext cx="505974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2"/>
          <p:cNvSpPr/>
          <p:nvPr/>
        </p:nvSpPr>
        <p:spPr>
          <a:xfrm>
            <a:off x="6750975" y="2438000"/>
            <a:ext cx="1105500" cy="516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2" name="Google Shape;242;p22"/>
          <p:cNvCxnSpPr/>
          <p:nvPr/>
        </p:nvCxnSpPr>
        <p:spPr>
          <a:xfrm>
            <a:off x="6756025" y="2564175"/>
            <a:ext cx="11055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3" name="Google Shape;243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50975" y="2153375"/>
            <a:ext cx="505974" cy="284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p22"/>
          <p:cNvCxnSpPr/>
          <p:nvPr/>
        </p:nvCxnSpPr>
        <p:spPr>
          <a:xfrm>
            <a:off x="4853175" y="3965200"/>
            <a:ext cx="11055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5" name="Google Shape;245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48125" y="3554400"/>
            <a:ext cx="505974" cy="284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22"/>
          <p:cNvCxnSpPr/>
          <p:nvPr/>
        </p:nvCxnSpPr>
        <p:spPr>
          <a:xfrm>
            <a:off x="5403400" y="1927800"/>
            <a:ext cx="1899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22"/>
          <p:cNvCxnSpPr/>
          <p:nvPr/>
        </p:nvCxnSpPr>
        <p:spPr>
          <a:xfrm rot="10800000">
            <a:off x="6353200" y="1459800"/>
            <a:ext cx="0" cy="46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2"/>
          <p:cNvCxnSpPr/>
          <p:nvPr/>
        </p:nvCxnSpPr>
        <p:spPr>
          <a:xfrm>
            <a:off x="5400875" y="1923700"/>
            <a:ext cx="0" cy="49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22"/>
          <p:cNvCxnSpPr/>
          <p:nvPr/>
        </p:nvCxnSpPr>
        <p:spPr>
          <a:xfrm>
            <a:off x="7303725" y="1923700"/>
            <a:ext cx="0" cy="493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22"/>
          <p:cNvCxnSpPr/>
          <p:nvPr/>
        </p:nvCxnSpPr>
        <p:spPr>
          <a:xfrm>
            <a:off x="5400875" y="2987600"/>
            <a:ext cx="0" cy="81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p22"/>
          <p:cNvSpPr txBox="1"/>
          <p:nvPr/>
        </p:nvSpPr>
        <p:spPr>
          <a:xfrm>
            <a:off x="3050725" y="263350"/>
            <a:ext cx="30909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배포 아키텍처</a:t>
            </a:r>
            <a:endParaRPr b="1" sz="24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252" name="Google Shape;252;p22"/>
          <p:cNvSpPr txBox="1"/>
          <p:nvPr>
            <p:ph idx="12" type="sldNum"/>
          </p:nvPr>
        </p:nvSpPr>
        <p:spPr>
          <a:xfrm>
            <a:off x="8478358" y="131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10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cxnSp>
        <p:nvCxnSpPr>
          <p:cNvPr id="253" name="Google Shape;253;p22"/>
          <p:cNvCxnSpPr/>
          <p:nvPr/>
        </p:nvCxnSpPr>
        <p:spPr>
          <a:xfrm flipH="1" rot="10800000">
            <a:off x="3000525" y="4981400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4" name="Google Shape;254;p22"/>
          <p:cNvCxnSpPr/>
          <p:nvPr/>
        </p:nvCxnSpPr>
        <p:spPr>
          <a:xfrm flipH="1" rot="10800000">
            <a:off x="3000525" y="146475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22"/>
          <p:cNvSpPr txBox="1"/>
          <p:nvPr/>
        </p:nvSpPr>
        <p:spPr>
          <a:xfrm>
            <a:off x="174825" y="17735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05</a:t>
            </a:r>
            <a:endParaRPr b="1" sz="18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2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150275" y="70850"/>
            <a:ext cx="9016099" cy="500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3"/>
          <p:cNvSpPr/>
          <p:nvPr/>
        </p:nvSpPr>
        <p:spPr>
          <a:xfrm>
            <a:off x="1732500" y="1683725"/>
            <a:ext cx="6309000" cy="3055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pic>
        <p:nvPicPr>
          <p:cNvPr id="262" name="Google Shape;26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9685" y="735361"/>
            <a:ext cx="839700" cy="83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4362" y="1787289"/>
            <a:ext cx="1198700" cy="32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8934" y="1034472"/>
            <a:ext cx="861580" cy="30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3"/>
          <p:cNvSpPr txBox="1"/>
          <p:nvPr/>
        </p:nvSpPr>
        <p:spPr>
          <a:xfrm>
            <a:off x="3050725" y="263350"/>
            <a:ext cx="30909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서비스</a:t>
            </a:r>
            <a:r>
              <a:rPr b="1" lang="ko" sz="24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 아키텍처</a:t>
            </a:r>
            <a:endParaRPr b="1" sz="24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266" name="Google Shape;266;p23"/>
          <p:cNvSpPr txBox="1"/>
          <p:nvPr>
            <p:ph idx="12" type="sldNum"/>
          </p:nvPr>
        </p:nvSpPr>
        <p:spPr>
          <a:xfrm>
            <a:off x="8478358" y="131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10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cxnSp>
        <p:nvCxnSpPr>
          <p:cNvPr id="267" name="Google Shape;267;p23"/>
          <p:cNvCxnSpPr/>
          <p:nvPr/>
        </p:nvCxnSpPr>
        <p:spPr>
          <a:xfrm flipH="1" rot="10800000">
            <a:off x="3000525" y="4981400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23"/>
          <p:cNvCxnSpPr/>
          <p:nvPr/>
        </p:nvCxnSpPr>
        <p:spPr>
          <a:xfrm flipH="1" rot="10800000">
            <a:off x="3000525" y="146475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9" name="Google Shape;269;p23"/>
          <p:cNvGrpSpPr/>
          <p:nvPr/>
        </p:nvGrpSpPr>
        <p:grpSpPr>
          <a:xfrm>
            <a:off x="4556963" y="889025"/>
            <a:ext cx="1105513" cy="516300"/>
            <a:chOff x="1472413" y="2573238"/>
            <a:chExt cx="1105513" cy="516300"/>
          </a:xfrm>
        </p:grpSpPr>
        <p:sp>
          <p:nvSpPr>
            <p:cNvPr id="270" name="Google Shape;270;p23"/>
            <p:cNvSpPr/>
            <p:nvPr/>
          </p:nvSpPr>
          <p:spPr>
            <a:xfrm>
              <a:off x="1472413" y="2573238"/>
              <a:ext cx="1105500" cy="516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1472425" y="2573250"/>
              <a:ext cx="1105500" cy="100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500"/>
                <a:t>frontEnd</a:t>
              </a:r>
              <a:endParaRPr sz="500"/>
            </a:p>
          </p:txBody>
        </p:sp>
      </p:grpSp>
      <p:cxnSp>
        <p:nvCxnSpPr>
          <p:cNvPr id="272" name="Google Shape;272;p23"/>
          <p:cNvCxnSpPr>
            <a:stCxn id="270" idx="1"/>
            <a:endCxn id="262" idx="3"/>
          </p:cNvCxnSpPr>
          <p:nvPr/>
        </p:nvCxnSpPr>
        <p:spPr>
          <a:xfrm flipH="1">
            <a:off x="3749363" y="1147175"/>
            <a:ext cx="807600" cy="8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grpSp>
        <p:nvGrpSpPr>
          <p:cNvPr id="273" name="Google Shape;273;p23"/>
          <p:cNvGrpSpPr/>
          <p:nvPr/>
        </p:nvGrpSpPr>
        <p:grpSpPr>
          <a:xfrm>
            <a:off x="6650313" y="3109138"/>
            <a:ext cx="1105513" cy="516313"/>
            <a:chOff x="1472413" y="2585150"/>
            <a:chExt cx="1105513" cy="516313"/>
          </a:xfrm>
        </p:grpSpPr>
        <p:sp>
          <p:nvSpPr>
            <p:cNvPr id="274" name="Google Shape;274;p23"/>
            <p:cNvSpPr/>
            <p:nvPr/>
          </p:nvSpPr>
          <p:spPr>
            <a:xfrm>
              <a:off x="1472413" y="2585163"/>
              <a:ext cx="1105500" cy="516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1472425" y="2585150"/>
              <a:ext cx="1105500" cy="100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500"/>
                <a:t>objectStorage</a:t>
              </a:r>
              <a:endParaRPr sz="500"/>
            </a:p>
          </p:txBody>
        </p:sp>
      </p:grpSp>
      <p:sp>
        <p:nvSpPr>
          <p:cNvPr id="276" name="Google Shape;276;p23"/>
          <p:cNvSpPr txBox="1"/>
          <p:nvPr/>
        </p:nvSpPr>
        <p:spPr>
          <a:xfrm>
            <a:off x="174825" y="17735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05</a:t>
            </a:r>
            <a:endParaRPr b="1" sz="1800">
              <a:solidFill>
                <a:schemeClr val="accent4"/>
              </a:solidFill>
            </a:endParaRPr>
          </a:p>
        </p:txBody>
      </p:sp>
      <p:grpSp>
        <p:nvGrpSpPr>
          <p:cNvPr id="277" name="Google Shape;277;p23"/>
          <p:cNvGrpSpPr/>
          <p:nvPr/>
        </p:nvGrpSpPr>
        <p:grpSpPr>
          <a:xfrm>
            <a:off x="4556963" y="3109138"/>
            <a:ext cx="1105513" cy="516300"/>
            <a:chOff x="4139413" y="1811238"/>
            <a:chExt cx="1105513" cy="516300"/>
          </a:xfrm>
        </p:grpSpPr>
        <p:sp>
          <p:nvSpPr>
            <p:cNvPr id="278" name="Google Shape;278;p23"/>
            <p:cNvSpPr/>
            <p:nvPr/>
          </p:nvSpPr>
          <p:spPr>
            <a:xfrm>
              <a:off x="4139413" y="1811238"/>
              <a:ext cx="1105500" cy="516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4139425" y="1811250"/>
              <a:ext cx="1105500" cy="100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500"/>
                <a:t>backEnd</a:t>
              </a:r>
              <a:endParaRPr sz="500"/>
            </a:p>
          </p:txBody>
        </p:sp>
      </p:grpSp>
      <p:grpSp>
        <p:nvGrpSpPr>
          <p:cNvPr id="280" name="Google Shape;280;p23"/>
          <p:cNvGrpSpPr/>
          <p:nvPr/>
        </p:nvGrpSpPr>
        <p:grpSpPr>
          <a:xfrm>
            <a:off x="4556963" y="3982288"/>
            <a:ext cx="1105513" cy="516300"/>
            <a:chOff x="786613" y="2573238"/>
            <a:chExt cx="1105513" cy="516300"/>
          </a:xfrm>
        </p:grpSpPr>
        <p:sp>
          <p:nvSpPr>
            <p:cNvPr id="281" name="Google Shape;281;p23"/>
            <p:cNvSpPr/>
            <p:nvPr/>
          </p:nvSpPr>
          <p:spPr>
            <a:xfrm>
              <a:off x="786613" y="2573238"/>
              <a:ext cx="1105500" cy="516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786625" y="2573250"/>
              <a:ext cx="1105500" cy="100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500"/>
                <a:t>dataBase</a:t>
              </a:r>
              <a:endParaRPr sz="500"/>
            </a:p>
          </p:txBody>
        </p:sp>
      </p:grpSp>
      <p:pic>
        <p:nvPicPr>
          <p:cNvPr id="283" name="Google Shape;283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85228" y="4065978"/>
            <a:ext cx="648991" cy="43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3"/>
          <p:cNvPicPr preferRelativeResize="0"/>
          <p:nvPr/>
        </p:nvPicPr>
        <p:blipFill rotWithShape="1">
          <a:blip r:embed="rId8">
            <a:alphaModFix/>
          </a:blip>
          <a:srcRect b="6589" l="0" r="0" t="-6589"/>
          <a:stretch/>
        </p:blipFill>
        <p:spPr>
          <a:xfrm>
            <a:off x="4734872" y="3205447"/>
            <a:ext cx="749712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566025" y="2078075"/>
            <a:ext cx="649000" cy="3971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6" name="Google Shape;286;p23"/>
          <p:cNvGrpSpPr/>
          <p:nvPr/>
        </p:nvGrpSpPr>
        <p:grpSpPr>
          <a:xfrm>
            <a:off x="3337763" y="1958900"/>
            <a:ext cx="1105513" cy="516300"/>
            <a:chOff x="3148813" y="1811238"/>
            <a:chExt cx="1105513" cy="516300"/>
          </a:xfrm>
        </p:grpSpPr>
        <p:sp>
          <p:nvSpPr>
            <p:cNvPr id="287" name="Google Shape;287;p23"/>
            <p:cNvSpPr/>
            <p:nvPr/>
          </p:nvSpPr>
          <p:spPr>
            <a:xfrm>
              <a:off x="3148813" y="1811238"/>
              <a:ext cx="1105500" cy="516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148825" y="1811250"/>
              <a:ext cx="1105500" cy="100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500"/>
                <a:t>webSocket</a:t>
              </a:r>
              <a:endParaRPr sz="500"/>
            </a:p>
          </p:txBody>
        </p:sp>
      </p:grpSp>
      <p:cxnSp>
        <p:nvCxnSpPr>
          <p:cNvPr id="289" name="Google Shape;289;p23"/>
          <p:cNvCxnSpPr>
            <a:stCxn id="275" idx="0"/>
            <a:endCxn id="270" idx="3"/>
          </p:cNvCxnSpPr>
          <p:nvPr/>
        </p:nvCxnSpPr>
        <p:spPr>
          <a:xfrm flipH="1" rot="5400000">
            <a:off x="5451825" y="1357888"/>
            <a:ext cx="1962000" cy="15405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23"/>
          <p:cNvCxnSpPr>
            <a:stCxn id="270" idx="2"/>
            <a:endCxn id="279" idx="0"/>
          </p:cNvCxnSpPr>
          <p:nvPr/>
        </p:nvCxnSpPr>
        <p:spPr>
          <a:xfrm flipH="1" rot="-5400000">
            <a:off x="4258163" y="2256875"/>
            <a:ext cx="1703700" cy="6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91" name="Google Shape;291;p23"/>
          <p:cNvCxnSpPr>
            <a:stCxn id="278" idx="2"/>
            <a:endCxn id="282" idx="0"/>
          </p:cNvCxnSpPr>
          <p:nvPr/>
        </p:nvCxnSpPr>
        <p:spPr>
          <a:xfrm flipH="1" rot="-5400000">
            <a:off x="4931513" y="3803638"/>
            <a:ext cx="357000" cy="600"/>
          </a:xfrm>
          <a:prstGeom prst="bentConnector3">
            <a:avLst>
              <a:gd fmla="val 49981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92" name="Google Shape;292;p23"/>
          <p:cNvCxnSpPr>
            <a:stCxn id="278" idx="1"/>
            <a:endCxn id="287" idx="2"/>
          </p:cNvCxnSpPr>
          <p:nvPr/>
        </p:nvCxnSpPr>
        <p:spPr>
          <a:xfrm rot="10800000">
            <a:off x="3890663" y="2475088"/>
            <a:ext cx="666300" cy="8922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23"/>
          <p:cNvCxnSpPr>
            <a:stCxn id="270" idx="2"/>
            <a:endCxn id="287" idx="3"/>
          </p:cNvCxnSpPr>
          <p:nvPr/>
        </p:nvCxnSpPr>
        <p:spPr>
          <a:xfrm rot="5400000">
            <a:off x="4370663" y="1478075"/>
            <a:ext cx="811800" cy="6663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294" name="Google Shape;294;p23"/>
          <p:cNvCxnSpPr>
            <a:stCxn id="278" idx="3"/>
            <a:endCxn id="274" idx="1"/>
          </p:cNvCxnSpPr>
          <p:nvPr/>
        </p:nvCxnSpPr>
        <p:spPr>
          <a:xfrm>
            <a:off x="5662463" y="3367288"/>
            <a:ext cx="987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95" name="Google Shape;295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26662" y="3223750"/>
            <a:ext cx="352829" cy="35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3"/>
          <p:cNvSpPr txBox="1"/>
          <p:nvPr/>
        </p:nvSpPr>
        <p:spPr>
          <a:xfrm>
            <a:off x="4027575" y="1552050"/>
            <a:ext cx="2703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1" name="Google Shape;301;p24"/>
          <p:cNvCxnSpPr/>
          <p:nvPr/>
        </p:nvCxnSpPr>
        <p:spPr>
          <a:xfrm rot="10800000">
            <a:off x="242425" y="248250"/>
            <a:ext cx="0" cy="19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24"/>
          <p:cNvCxnSpPr/>
          <p:nvPr/>
        </p:nvCxnSpPr>
        <p:spPr>
          <a:xfrm>
            <a:off x="242850" y="253150"/>
            <a:ext cx="865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24"/>
          <p:cNvCxnSpPr/>
          <p:nvPr/>
        </p:nvCxnSpPr>
        <p:spPr>
          <a:xfrm rot="10800000">
            <a:off x="8905525" y="248250"/>
            <a:ext cx="0" cy="19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24"/>
          <p:cNvCxnSpPr/>
          <p:nvPr/>
        </p:nvCxnSpPr>
        <p:spPr>
          <a:xfrm rot="10800000">
            <a:off x="240450" y="4711000"/>
            <a:ext cx="0" cy="19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24"/>
          <p:cNvCxnSpPr/>
          <p:nvPr/>
        </p:nvCxnSpPr>
        <p:spPr>
          <a:xfrm>
            <a:off x="240875" y="4905100"/>
            <a:ext cx="865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24"/>
          <p:cNvCxnSpPr/>
          <p:nvPr/>
        </p:nvCxnSpPr>
        <p:spPr>
          <a:xfrm rot="10800000">
            <a:off x="8903550" y="4711000"/>
            <a:ext cx="0" cy="19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24"/>
          <p:cNvSpPr txBox="1"/>
          <p:nvPr/>
        </p:nvSpPr>
        <p:spPr>
          <a:xfrm>
            <a:off x="866825" y="1634925"/>
            <a:ext cx="7406400" cy="14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4800">
                <a:solidFill>
                  <a:schemeClr val="accent4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THANK</a:t>
            </a:r>
            <a:endParaRPr b="1" sz="4800">
              <a:solidFill>
                <a:schemeClr val="accent4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4800">
                <a:solidFill>
                  <a:schemeClr val="accent4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YOU</a:t>
            </a:r>
            <a:endParaRPr b="1" sz="4800">
              <a:solidFill>
                <a:schemeClr val="accent4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308" name="Google Shape;308;p24"/>
          <p:cNvSpPr txBox="1"/>
          <p:nvPr/>
        </p:nvSpPr>
        <p:spPr>
          <a:xfrm>
            <a:off x="3445325" y="1444650"/>
            <a:ext cx="22494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감사합니다</a:t>
            </a:r>
            <a:endParaRPr b="1" sz="12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309" name="Google Shape;309;p24"/>
          <p:cNvSpPr txBox="1"/>
          <p:nvPr/>
        </p:nvSpPr>
        <p:spPr>
          <a:xfrm>
            <a:off x="3231600" y="4094350"/>
            <a:ext cx="2680800" cy="7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accent4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Jackpot</a:t>
            </a:r>
            <a:endParaRPr b="1" sz="1200">
              <a:solidFill>
                <a:schemeClr val="accent4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김학현 김명진 김민준 김현빈 박우람 전세계</a:t>
            </a:r>
            <a:endParaRPr sz="1000">
              <a:solidFill>
                <a:srgbClr val="666666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310" name="Google Shape;310;p24"/>
          <p:cNvSpPr txBox="1"/>
          <p:nvPr/>
        </p:nvSpPr>
        <p:spPr>
          <a:xfrm>
            <a:off x="4158575" y="4890900"/>
            <a:ext cx="822900" cy="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600">
                <a:solidFill>
                  <a:srgbClr val="434343"/>
                </a:solidFill>
              </a:rPr>
              <a:t>Team4K</a:t>
            </a:r>
            <a:endParaRPr b="1" sz="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4"/>
          <p:cNvCxnSpPr/>
          <p:nvPr/>
        </p:nvCxnSpPr>
        <p:spPr>
          <a:xfrm flipH="1" rot="10800000">
            <a:off x="3000525" y="4981400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63" name="Google Shape;63;p14"/>
          <p:cNvGraphicFramePr/>
          <p:nvPr/>
        </p:nvGraphicFramePr>
        <p:xfrm>
          <a:off x="575113" y="869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{3D616003-728A-4C73-A501-3B2A52B70879}</a:tableStyleId>
              </a:tblPr>
              <a:tblGrid>
                <a:gridCol w="638350"/>
                <a:gridCol w="1098900"/>
                <a:gridCol w="5442500"/>
                <a:gridCol w="861350"/>
              </a:tblGrid>
              <a:tr h="338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FFFFFF"/>
                          </a:solidFill>
                        </a:rPr>
                        <a:t>버전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FFFFFF"/>
                          </a:solidFill>
                        </a:rPr>
                        <a:t>날짜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FFFFFF"/>
                          </a:solidFill>
                        </a:rPr>
                        <a:t>Description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rgbClr val="FFFFFF"/>
                          </a:solidFill>
                        </a:rPr>
                        <a:t>작성자</a:t>
                      </a:r>
                      <a:endParaRPr sz="9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dk1"/>
                    </a:solidFill>
                  </a:tcPr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0.0.1</a:t>
                      </a:r>
                      <a:endParaRPr sz="9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2024.08.30</a:t>
                      </a:r>
                      <a:endParaRPr sz="9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프로젝트 PPT 레이아웃 작성</a:t>
                      </a:r>
                      <a:endParaRPr sz="9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/>
                        <a:t>김민준</a:t>
                      </a:r>
                      <a:endParaRPr sz="900"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</a:rPr>
                        <a:t>0.0.1</a:t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</a:rPr>
                        <a:t>2024.09.02</a:t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</a:rPr>
                        <a:t>프로젝트 PPT 초안 작성</a:t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900">
                          <a:solidFill>
                            <a:schemeClr val="dk1"/>
                          </a:solidFill>
                        </a:rPr>
                        <a:t>김명진</a:t>
                      </a:r>
                      <a:endParaRPr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91425" marL="91425" anchor="ctr"/>
                </a:tc>
              </a:tr>
              <a:tr h="295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91425" marL="91425" anchor="ctr"/>
                </a:tc>
              </a:tr>
            </a:tbl>
          </a:graphicData>
        </a:graphic>
      </p:graphicFrame>
      <p:sp>
        <p:nvSpPr>
          <p:cNvPr id="64" name="Google Shape;64;p14"/>
          <p:cNvSpPr txBox="1"/>
          <p:nvPr/>
        </p:nvSpPr>
        <p:spPr>
          <a:xfrm>
            <a:off x="527788" y="384588"/>
            <a:ext cx="15645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chemeClr val="dk1"/>
                </a:solidFill>
              </a:rPr>
              <a:t>History</a:t>
            </a:r>
            <a:endParaRPr sz="3000">
              <a:solidFill>
                <a:schemeClr val="dk1"/>
              </a:solidFill>
            </a:endParaRPr>
          </a:p>
        </p:txBody>
      </p:sp>
      <p:cxnSp>
        <p:nvCxnSpPr>
          <p:cNvPr id="65" name="Google Shape;65;p14"/>
          <p:cNvCxnSpPr/>
          <p:nvPr/>
        </p:nvCxnSpPr>
        <p:spPr>
          <a:xfrm flipH="1" rot="10800000">
            <a:off x="3000525" y="146475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2911" y="2684023"/>
            <a:ext cx="1734191" cy="96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0" y="0"/>
            <a:ext cx="9156600" cy="5143500"/>
          </a:xfrm>
          <a:prstGeom prst="rect">
            <a:avLst/>
          </a:prstGeom>
          <a:solidFill>
            <a:srgbClr val="FDFA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19893" l="0" r="0" t="12852"/>
          <a:stretch/>
        </p:blipFill>
        <p:spPr>
          <a:xfrm>
            <a:off x="0" y="0"/>
            <a:ext cx="9143999" cy="22777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8358" y="131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03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360300" y="790425"/>
            <a:ext cx="27273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5200">
                <a:solidFill>
                  <a:schemeClr val="dk1"/>
                </a:solidFill>
                <a:highlight>
                  <a:schemeClr val="lt2"/>
                </a:highlight>
                <a:latin typeface="Nanum Myeongjo"/>
                <a:ea typeface="Nanum Myeongjo"/>
                <a:cs typeface="Nanum Myeongjo"/>
                <a:sym typeface="Nanum Myeongjo"/>
              </a:rPr>
              <a:t>Contents</a:t>
            </a:r>
            <a:endParaRPr sz="5200">
              <a:solidFill>
                <a:schemeClr val="dk1"/>
              </a:solidFill>
              <a:highlight>
                <a:schemeClr val="lt2"/>
              </a:highlight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407625" y="612900"/>
            <a:ext cx="15561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  <a:highlight>
                  <a:schemeClr val="lt2"/>
                </a:highlight>
                <a:latin typeface="Nanum Myeongjo"/>
                <a:ea typeface="Nanum Myeongjo"/>
                <a:cs typeface="Nanum Myeongjo"/>
                <a:sym typeface="Nanum Myeongjo"/>
              </a:rPr>
              <a:t>PPyPPy</a:t>
            </a:r>
            <a:endParaRPr b="1" sz="1800">
              <a:solidFill>
                <a:schemeClr val="accent4"/>
              </a:solidFill>
              <a:highlight>
                <a:schemeClr val="lt2"/>
              </a:highlight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877875" y="267540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01</a:t>
            </a:r>
            <a:endParaRPr b="1" sz="1800">
              <a:solidFill>
                <a:schemeClr val="accent4"/>
              </a:solidFill>
            </a:endParaRPr>
          </a:p>
        </p:txBody>
      </p:sp>
      <p:cxnSp>
        <p:nvCxnSpPr>
          <p:cNvPr id="77" name="Google Shape;77;p15"/>
          <p:cNvCxnSpPr/>
          <p:nvPr/>
        </p:nvCxnSpPr>
        <p:spPr>
          <a:xfrm>
            <a:off x="2362750" y="2718225"/>
            <a:ext cx="0" cy="20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" name="Google Shape;78;p15"/>
          <p:cNvSpPr txBox="1"/>
          <p:nvPr/>
        </p:nvSpPr>
        <p:spPr>
          <a:xfrm>
            <a:off x="849000" y="3141575"/>
            <a:ext cx="12654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기획 의도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2438950" y="267540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02</a:t>
            </a:r>
            <a:endParaRPr b="1" sz="1800">
              <a:solidFill>
                <a:schemeClr val="accent4"/>
              </a:solidFill>
            </a:endParaRPr>
          </a:p>
        </p:txBody>
      </p:sp>
      <p:cxnSp>
        <p:nvCxnSpPr>
          <p:cNvPr id="80" name="Google Shape;80;p15"/>
          <p:cNvCxnSpPr/>
          <p:nvPr/>
        </p:nvCxnSpPr>
        <p:spPr>
          <a:xfrm>
            <a:off x="3876500" y="2718225"/>
            <a:ext cx="0" cy="20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5"/>
          <p:cNvSpPr txBox="1"/>
          <p:nvPr/>
        </p:nvSpPr>
        <p:spPr>
          <a:xfrm>
            <a:off x="2410075" y="3141575"/>
            <a:ext cx="12654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기술 스택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3952700" y="267540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03</a:t>
            </a:r>
            <a:endParaRPr b="1" sz="1800">
              <a:solidFill>
                <a:schemeClr val="accent4"/>
              </a:solidFill>
            </a:endParaRPr>
          </a:p>
        </p:txBody>
      </p:sp>
      <p:cxnSp>
        <p:nvCxnSpPr>
          <p:cNvPr id="83" name="Google Shape;83;p15"/>
          <p:cNvCxnSpPr/>
          <p:nvPr/>
        </p:nvCxnSpPr>
        <p:spPr>
          <a:xfrm>
            <a:off x="5390250" y="2718225"/>
            <a:ext cx="0" cy="20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Google Shape;84;p15"/>
          <p:cNvSpPr txBox="1"/>
          <p:nvPr/>
        </p:nvSpPr>
        <p:spPr>
          <a:xfrm>
            <a:off x="3923825" y="3141575"/>
            <a:ext cx="12654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개발 목표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5466450" y="2675388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04</a:t>
            </a:r>
            <a:endParaRPr b="1" sz="1800">
              <a:solidFill>
                <a:schemeClr val="accent4"/>
              </a:solidFill>
            </a:endParaRPr>
          </a:p>
        </p:txBody>
      </p:sp>
      <p:cxnSp>
        <p:nvCxnSpPr>
          <p:cNvPr id="86" name="Google Shape;86;p15"/>
          <p:cNvCxnSpPr/>
          <p:nvPr/>
        </p:nvCxnSpPr>
        <p:spPr>
          <a:xfrm>
            <a:off x="6904000" y="2718213"/>
            <a:ext cx="0" cy="20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Google Shape;87;p15"/>
          <p:cNvSpPr txBox="1"/>
          <p:nvPr/>
        </p:nvSpPr>
        <p:spPr>
          <a:xfrm>
            <a:off x="5437575" y="3141575"/>
            <a:ext cx="14025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업무 분장표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6980200" y="2675388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05</a:t>
            </a:r>
            <a:endParaRPr b="1" sz="1800">
              <a:solidFill>
                <a:schemeClr val="accent4"/>
              </a:solidFill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6951325" y="3141563"/>
            <a:ext cx="12654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</a:rPr>
              <a:t>아키텍쳐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915600" y="3561525"/>
            <a:ext cx="12654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0" marR="476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" sz="900">
                <a:solidFill>
                  <a:schemeClr val="dk1"/>
                </a:solidFill>
              </a:rPr>
              <a:t> 반려 동물 양육 비율</a:t>
            </a:r>
            <a:endParaRPr sz="900">
              <a:solidFill>
                <a:schemeClr val="dk1"/>
              </a:solidFill>
            </a:endParaRPr>
          </a:p>
          <a:p>
            <a:pPr indent="-57150" lvl="0" marL="0" marR="476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" sz="900">
                <a:solidFill>
                  <a:schemeClr val="dk1"/>
                </a:solidFill>
              </a:rPr>
              <a:t> 동물 안락사 건수</a:t>
            </a:r>
            <a:endParaRPr sz="900">
              <a:solidFill>
                <a:schemeClr val="dk1"/>
              </a:solidFill>
            </a:endParaRPr>
          </a:p>
          <a:p>
            <a:pPr indent="-57150" lvl="0" marL="0" marR="476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" sz="900">
                <a:solidFill>
                  <a:schemeClr val="dk1"/>
                </a:solidFill>
              </a:rPr>
              <a:t> 펫 유튜브의 성공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7108800" y="3561525"/>
            <a:ext cx="11988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7150" lvl="0" marL="0" marR="476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" sz="900">
                <a:solidFill>
                  <a:schemeClr val="dk1"/>
                </a:solidFill>
              </a:rPr>
              <a:t> 배포 아키텍쳐</a:t>
            </a:r>
            <a:endParaRPr sz="900">
              <a:solidFill>
                <a:schemeClr val="dk1"/>
              </a:solidFill>
            </a:endParaRPr>
          </a:p>
          <a:p>
            <a:pPr indent="-57150" lvl="0" marL="0" marR="4762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" sz="900">
                <a:solidFill>
                  <a:schemeClr val="dk1"/>
                </a:solidFill>
              </a:rPr>
              <a:t> 서비스 </a:t>
            </a:r>
            <a:r>
              <a:rPr lang="ko" sz="900">
                <a:solidFill>
                  <a:schemeClr val="dk1"/>
                </a:solidFill>
              </a:rPr>
              <a:t>아키텍쳐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/>
          <p:nvPr/>
        </p:nvSpPr>
        <p:spPr>
          <a:xfrm>
            <a:off x="0" y="0"/>
            <a:ext cx="9156600" cy="5143500"/>
          </a:xfrm>
          <a:prstGeom prst="rect">
            <a:avLst/>
          </a:prstGeom>
          <a:solidFill>
            <a:srgbClr val="FDFA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4888375" y="1553675"/>
            <a:ext cx="2442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기획 의도(1) </a:t>
            </a:r>
            <a:endParaRPr b="1" sz="24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4912900" y="2896113"/>
            <a:ext cx="25470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212529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반려동물 양육비율은 23년 통계청 기준 역대 최고인 28.2%를 돌파. 농림축산식품부의 이번 조사에 따르면 13년 만에 10.8%p 증가하여 약 62퍼센트의 증가율을 보였다.</a:t>
            </a:r>
            <a:endParaRPr sz="900">
              <a:solidFill>
                <a:srgbClr val="212529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4888375" y="2552800"/>
            <a:ext cx="1869300" cy="2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212529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반려 동물 양육비율 증가</a:t>
            </a:r>
            <a:endParaRPr b="1" sz="1200">
              <a:solidFill>
                <a:schemeClr val="dk2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4953850" y="4564925"/>
            <a:ext cx="3070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600">
                <a:solidFill>
                  <a:srgbClr val="212529"/>
                </a:solidFill>
                <a:latin typeface="Malgun Gothic"/>
                <a:ea typeface="Malgun Gothic"/>
                <a:cs typeface="Malgun Gothic"/>
                <a:sym typeface="Malgun Gothic"/>
              </a:rPr>
              <a:t>출처 : https://www.dailyvet.co.kr/news/policy/206485</a:t>
            </a:r>
            <a:endParaRPr sz="600">
              <a:solidFill>
                <a:schemeClr val="dk2"/>
              </a:solidFill>
            </a:endParaRPr>
          </a:p>
        </p:txBody>
      </p:sp>
      <p:pic>
        <p:nvPicPr>
          <p:cNvPr id="101" name="Google Shape;1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025" y="1415950"/>
            <a:ext cx="2927400" cy="2405100"/>
          </a:xfrm>
          <a:prstGeom prst="roundRect">
            <a:avLst>
              <a:gd fmla="val 8367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cxnSp>
        <p:nvCxnSpPr>
          <p:cNvPr id="102" name="Google Shape;102;p16"/>
          <p:cNvCxnSpPr/>
          <p:nvPr/>
        </p:nvCxnSpPr>
        <p:spPr>
          <a:xfrm>
            <a:off x="3791675" y="672100"/>
            <a:ext cx="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6"/>
          <p:cNvCxnSpPr/>
          <p:nvPr/>
        </p:nvCxnSpPr>
        <p:spPr>
          <a:xfrm>
            <a:off x="4961600" y="2126138"/>
            <a:ext cx="166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16"/>
          <p:cNvSpPr txBox="1"/>
          <p:nvPr>
            <p:ph idx="12" type="sldNum"/>
          </p:nvPr>
        </p:nvSpPr>
        <p:spPr>
          <a:xfrm>
            <a:off x="8478358" y="131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04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174825" y="17735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</a:t>
            </a:r>
            <a:r>
              <a:rPr b="1" lang="ko" sz="1800">
                <a:solidFill>
                  <a:schemeClr val="accent4"/>
                </a:solidFill>
              </a:rPr>
              <a:t>1</a:t>
            </a:r>
            <a:endParaRPr b="1" sz="18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/>
          <p:nvPr/>
        </p:nvSpPr>
        <p:spPr>
          <a:xfrm>
            <a:off x="0" y="0"/>
            <a:ext cx="9156600" cy="5143500"/>
          </a:xfrm>
          <a:prstGeom prst="rect">
            <a:avLst/>
          </a:prstGeom>
          <a:solidFill>
            <a:srgbClr val="FDFA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 txBox="1"/>
          <p:nvPr/>
        </p:nvSpPr>
        <p:spPr>
          <a:xfrm>
            <a:off x="904600" y="4564925"/>
            <a:ext cx="3070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600">
                <a:solidFill>
                  <a:srgbClr val="212529"/>
                </a:solidFill>
                <a:latin typeface="Malgun Gothic"/>
                <a:ea typeface="Malgun Gothic"/>
                <a:cs typeface="Malgun Gothic"/>
                <a:sym typeface="Malgun Gothic"/>
              </a:rPr>
              <a:t>출처 : https://m.yna.co.kr/view/AKR20190722045900030</a:t>
            </a:r>
            <a:endParaRPr sz="600">
              <a:solidFill>
                <a:schemeClr val="dk2"/>
              </a:solidFill>
            </a:endParaRPr>
          </a:p>
        </p:txBody>
      </p:sp>
      <p:cxnSp>
        <p:nvCxnSpPr>
          <p:cNvPr id="112" name="Google Shape;112;p17"/>
          <p:cNvCxnSpPr/>
          <p:nvPr/>
        </p:nvCxnSpPr>
        <p:spPr>
          <a:xfrm>
            <a:off x="5406775" y="672100"/>
            <a:ext cx="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3" name="Google Shape;113;p17"/>
          <p:cNvPicPr preferRelativeResize="0"/>
          <p:nvPr/>
        </p:nvPicPr>
        <p:blipFill rotWithShape="1">
          <a:blip r:embed="rId3">
            <a:alphaModFix/>
          </a:blip>
          <a:srcRect b="10706" l="0" r="0" t="0"/>
          <a:stretch/>
        </p:blipFill>
        <p:spPr>
          <a:xfrm>
            <a:off x="5974625" y="1415950"/>
            <a:ext cx="2289600" cy="2405100"/>
          </a:xfrm>
          <a:prstGeom prst="roundRect">
            <a:avLst>
              <a:gd fmla="val 9305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4" name="Google Shape;114;p17"/>
          <p:cNvSpPr txBox="1"/>
          <p:nvPr/>
        </p:nvSpPr>
        <p:spPr>
          <a:xfrm>
            <a:off x="904600" y="1665325"/>
            <a:ext cx="2442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기획 의도(2) </a:t>
            </a:r>
            <a:endParaRPr b="1" sz="24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cxnSp>
        <p:nvCxnSpPr>
          <p:cNvPr id="115" name="Google Shape;115;p17"/>
          <p:cNvCxnSpPr/>
          <p:nvPr/>
        </p:nvCxnSpPr>
        <p:spPr>
          <a:xfrm>
            <a:off x="977825" y="2237788"/>
            <a:ext cx="166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17"/>
          <p:cNvSpPr txBox="1"/>
          <p:nvPr/>
        </p:nvSpPr>
        <p:spPr>
          <a:xfrm>
            <a:off x="904600" y="2698550"/>
            <a:ext cx="23265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212529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동물 안락사 건수도 역대 최고</a:t>
            </a:r>
            <a:endParaRPr b="1" sz="1200">
              <a:solidFill>
                <a:schemeClr val="dk2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8478358" y="131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05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904600" y="2908863"/>
            <a:ext cx="25470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212529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유실, 유기동물 수도 꾸준히 함께 증가하여 구조된 유기견 중 20%, 2만 4천마리 이상의 동물이 안락사 당했다.</a:t>
            </a:r>
            <a:endParaRPr sz="900">
              <a:solidFill>
                <a:srgbClr val="212529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174825" y="17735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01</a:t>
            </a:r>
            <a:endParaRPr b="1" sz="18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/>
          <p:nvPr/>
        </p:nvSpPr>
        <p:spPr>
          <a:xfrm>
            <a:off x="0" y="0"/>
            <a:ext cx="9156600" cy="5143500"/>
          </a:xfrm>
          <a:prstGeom prst="rect">
            <a:avLst/>
          </a:prstGeom>
          <a:solidFill>
            <a:srgbClr val="FDFA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5023525" y="1376988"/>
            <a:ext cx="2442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기획 의도(3) </a:t>
            </a:r>
            <a:endParaRPr b="1" sz="24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5023525" y="2614750"/>
            <a:ext cx="25128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>
                <a:solidFill>
                  <a:srgbClr val="212529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반려동물 컨텐츠 소비 추이가 꾸준히 증가하고 있으며, 직접 부양하지 않지만 반려동물 컨텐츠를 후원하는 ‘랜선 집사’ 라는 신조어도 등장. 유기견들의 컨텐츠를 홍보하고 크라우드 펀딩을 통해 안락사 당하는 유기견들이 입양자를 구할 수 있을 때까지 보호.</a:t>
            </a:r>
            <a:endParaRPr sz="900">
              <a:solidFill>
                <a:srgbClr val="212529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5023525" y="2410150"/>
            <a:ext cx="2288400" cy="2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212529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펫 컨텐츠를 통한 유기견 보호</a:t>
            </a:r>
            <a:endParaRPr b="1" sz="1200">
              <a:solidFill>
                <a:schemeClr val="dk2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5089000" y="4564925"/>
            <a:ext cx="3070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600">
                <a:solidFill>
                  <a:srgbClr val="212529"/>
                </a:solidFill>
                <a:latin typeface="Malgun Gothic"/>
                <a:ea typeface="Malgun Gothic"/>
                <a:cs typeface="Malgun Gothic"/>
                <a:sym typeface="Malgun Gothic"/>
              </a:rPr>
              <a:t>출처 : https://www.dailyvet.co.kr/news/policy/206485</a:t>
            </a:r>
            <a:endParaRPr sz="600">
              <a:solidFill>
                <a:schemeClr val="dk2"/>
              </a:solidFill>
            </a:endParaRPr>
          </a:p>
        </p:txBody>
      </p:sp>
      <p:cxnSp>
        <p:nvCxnSpPr>
          <p:cNvPr id="129" name="Google Shape;129;p18"/>
          <p:cNvCxnSpPr/>
          <p:nvPr/>
        </p:nvCxnSpPr>
        <p:spPr>
          <a:xfrm>
            <a:off x="3791675" y="672100"/>
            <a:ext cx="0" cy="389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8"/>
          <p:cNvCxnSpPr/>
          <p:nvPr/>
        </p:nvCxnSpPr>
        <p:spPr>
          <a:xfrm>
            <a:off x="5096750" y="1949450"/>
            <a:ext cx="166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 b="645" l="0" r="0" t="0"/>
          <a:stretch/>
        </p:blipFill>
        <p:spPr>
          <a:xfrm>
            <a:off x="640225" y="1377000"/>
            <a:ext cx="2580000" cy="2389500"/>
          </a:xfrm>
          <a:prstGeom prst="roundRect">
            <a:avLst>
              <a:gd fmla="val 8531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2" name="Google Shape;132;p18"/>
          <p:cNvSpPr txBox="1"/>
          <p:nvPr>
            <p:ph idx="12" type="sldNum"/>
          </p:nvPr>
        </p:nvSpPr>
        <p:spPr>
          <a:xfrm>
            <a:off x="8478358" y="131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06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174825" y="17735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01</a:t>
            </a:r>
            <a:endParaRPr b="1" sz="18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-6300" y="0"/>
            <a:ext cx="9156600" cy="5143500"/>
          </a:xfrm>
          <a:prstGeom prst="rect">
            <a:avLst/>
          </a:prstGeom>
          <a:solidFill>
            <a:srgbClr val="FDFA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 txBox="1"/>
          <p:nvPr/>
        </p:nvSpPr>
        <p:spPr>
          <a:xfrm>
            <a:off x="2653500" y="564500"/>
            <a:ext cx="38370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우리가 사용한 기술 스택</a:t>
            </a:r>
            <a:endParaRPr b="1" sz="24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463050" y="1293125"/>
            <a:ext cx="8217900" cy="1797300"/>
          </a:xfrm>
          <a:prstGeom prst="roundRect">
            <a:avLst>
              <a:gd fmla="val 9036" name="adj"/>
            </a:avLst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9"/>
          <p:cNvSpPr/>
          <p:nvPr/>
        </p:nvSpPr>
        <p:spPr>
          <a:xfrm>
            <a:off x="4286175" y="2794825"/>
            <a:ext cx="648600" cy="648600"/>
          </a:xfrm>
          <a:prstGeom prst="ellipse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rPr>
              <a:t>API</a:t>
            </a:r>
            <a:endParaRPr sz="700">
              <a:solidFill>
                <a:schemeClr val="lt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1938300" y="1153963"/>
            <a:ext cx="1314000" cy="3045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3FA0C0"/>
              </a:gs>
              <a:gs pos="100000">
                <a:srgbClr val="0A8BC9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rPr>
              <a:t>백엔드</a:t>
            </a:r>
            <a:endParaRPr sz="1100">
              <a:solidFill>
                <a:schemeClr val="lt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7008075" y="2778825"/>
            <a:ext cx="648600" cy="648600"/>
          </a:xfrm>
          <a:prstGeom prst="ellipse">
            <a:avLst/>
          </a:prstGeom>
          <a:solidFill>
            <a:srgbClr val="1FE5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rPr>
              <a:t>Tools</a:t>
            </a:r>
            <a:endParaRPr sz="700">
              <a:solidFill>
                <a:schemeClr val="lt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1766100" y="2778825"/>
            <a:ext cx="648600" cy="648600"/>
          </a:xfrm>
          <a:prstGeom prst="ellipse">
            <a:avLst/>
          </a:prstGeom>
          <a:solidFill>
            <a:srgbClr val="2792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rPr>
              <a:t>프론트 엔드</a:t>
            </a:r>
            <a:endParaRPr sz="700">
              <a:solidFill>
                <a:schemeClr val="lt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cxnSp>
        <p:nvCxnSpPr>
          <p:cNvPr id="145" name="Google Shape;145;p19"/>
          <p:cNvCxnSpPr/>
          <p:nvPr/>
        </p:nvCxnSpPr>
        <p:spPr>
          <a:xfrm>
            <a:off x="3293200" y="3530475"/>
            <a:ext cx="0" cy="80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9"/>
          <p:cNvCxnSpPr/>
          <p:nvPr/>
        </p:nvCxnSpPr>
        <p:spPr>
          <a:xfrm>
            <a:off x="5923900" y="3530475"/>
            <a:ext cx="0" cy="80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7" name="Google Shape;147;p19"/>
          <p:cNvPicPr preferRelativeResize="0"/>
          <p:nvPr/>
        </p:nvPicPr>
        <p:blipFill rotWithShape="1">
          <a:blip r:embed="rId3">
            <a:alphaModFix/>
          </a:blip>
          <a:srcRect b="6589" l="0" r="0" t="-6589"/>
          <a:stretch/>
        </p:blipFill>
        <p:spPr>
          <a:xfrm>
            <a:off x="799689" y="2394313"/>
            <a:ext cx="983436" cy="51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7037" y="1783930"/>
            <a:ext cx="1080176" cy="411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8212" y="2176900"/>
            <a:ext cx="916645" cy="611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09376" y="2250538"/>
            <a:ext cx="1170721" cy="51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67750" y="4085100"/>
            <a:ext cx="397550" cy="39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90975" y="3535525"/>
            <a:ext cx="769751" cy="47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09374" y="1637955"/>
            <a:ext cx="1170724" cy="702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666525" y="3393550"/>
            <a:ext cx="1080182" cy="64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581888" y="2173285"/>
            <a:ext cx="1392899" cy="5163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448162" y="3555526"/>
            <a:ext cx="1198700" cy="32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60863" y="1874337"/>
            <a:ext cx="1261077" cy="54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9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5136413" y="2222313"/>
            <a:ext cx="1261075" cy="4182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9" name="Google Shape;159;p19"/>
          <p:cNvCxnSpPr/>
          <p:nvPr/>
        </p:nvCxnSpPr>
        <p:spPr>
          <a:xfrm>
            <a:off x="4610475" y="1667975"/>
            <a:ext cx="0" cy="1047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19"/>
          <p:cNvSpPr/>
          <p:nvPr/>
        </p:nvSpPr>
        <p:spPr>
          <a:xfrm>
            <a:off x="6098650" y="1164800"/>
            <a:ext cx="1314000" cy="3045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9900FF"/>
              </a:gs>
              <a:gs pos="100000">
                <a:srgbClr val="C36AFF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rPr>
              <a:t>DevOps</a:t>
            </a:r>
            <a:endParaRPr sz="1100">
              <a:solidFill>
                <a:schemeClr val="lt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pic>
        <p:nvPicPr>
          <p:cNvPr id="161" name="Google Shape;161;p19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052805" y="1587749"/>
            <a:ext cx="1428280" cy="80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9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509050" y="1719313"/>
            <a:ext cx="1949446" cy="540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19"/>
          <p:cNvCxnSpPr/>
          <p:nvPr/>
        </p:nvCxnSpPr>
        <p:spPr>
          <a:xfrm flipH="1" rot="10800000">
            <a:off x="3000525" y="4981400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9"/>
          <p:cNvCxnSpPr/>
          <p:nvPr/>
        </p:nvCxnSpPr>
        <p:spPr>
          <a:xfrm flipH="1" rot="10800000">
            <a:off x="3000525" y="146475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19"/>
          <p:cNvSpPr txBox="1"/>
          <p:nvPr>
            <p:ph idx="12" type="sldNum"/>
          </p:nvPr>
        </p:nvSpPr>
        <p:spPr>
          <a:xfrm>
            <a:off x="8478358" y="131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07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pic>
        <p:nvPicPr>
          <p:cNvPr id="166" name="Google Shape;166;p19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1020075" y="3506383"/>
            <a:ext cx="1198701" cy="422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9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3499988" y="3623862"/>
            <a:ext cx="1033027" cy="18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9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3729975" y="4173025"/>
            <a:ext cx="1684044" cy="22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9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6463262" y="4105701"/>
            <a:ext cx="362916" cy="35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9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7062025" y="4067557"/>
            <a:ext cx="432626" cy="43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9"/>
          <p:cNvPicPr preferRelativeResize="0"/>
          <p:nvPr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1515484" y="4053113"/>
            <a:ext cx="326729" cy="461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9"/>
          <p:cNvPicPr preferRelativeResize="0"/>
          <p:nvPr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1891613" y="4053543"/>
            <a:ext cx="326725" cy="460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9"/>
          <p:cNvPicPr preferRelativeResize="0"/>
          <p:nvPr/>
        </p:nvPicPr>
        <p:blipFill>
          <a:blip r:embed="rId24">
            <a:alphaModFix/>
          </a:blip>
          <a:stretch>
            <a:fillRect/>
          </a:stretch>
        </p:blipFill>
        <p:spPr>
          <a:xfrm>
            <a:off x="7745612" y="3540264"/>
            <a:ext cx="470974" cy="461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9"/>
          <p:cNvPicPr preferRelativeResize="0"/>
          <p:nvPr/>
        </p:nvPicPr>
        <p:blipFill>
          <a:blip r:embed="rId25">
            <a:alphaModFix/>
          </a:blip>
          <a:stretch>
            <a:fillRect/>
          </a:stretch>
        </p:blipFill>
        <p:spPr>
          <a:xfrm>
            <a:off x="7730512" y="4048376"/>
            <a:ext cx="470975" cy="47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/>
          <p:nvPr/>
        </p:nvSpPr>
        <p:spPr>
          <a:xfrm>
            <a:off x="174825" y="17735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02</a:t>
            </a:r>
            <a:endParaRPr b="1" sz="1800">
              <a:solidFill>
                <a:schemeClr val="accent4"/>
              </a:solidFill>
            </a:endParaRPr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26">
            <a:alphaModFix/>
          </a:blip>
          <a:stretch>
            <a:fillRect/>
          </a:stretch>
        </p:blipFill>
        <p:spPr>
          <a:xfrm>
            <a:off x="709125" y="1472933"/>
            <a:ext cx="1428274" cy="394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/>
          <p:nvPr/>
        </p:nvSpPr>
        <p:spPr>
          <a:xfrm>
            <a:off x="-6300" y="0"/>
            <a:ext cx="9156600" cy="5143500"/>
          </a:xfrm>
          <a:prstGeom prst="rect">
            <a:avLst/>
          </a:prstGeom>
          <a:solidFill>
            <a:srgbClr val="FDFA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2" name="Google Shape;182;p20"/>
          <p:cNvCxnSpPr/>
          <p:nvPr/>
        </p:nvCxnSpPr>
        <p:spPr>
          <a:xfrm>
            <a:off x="917400" y="848700"/>
            <a:ext cx="0" cy="433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3" name="Google Shape;183;p20"/>
          <p:cNvSpPr/>
          <p:nvPr/>
        </p:nvSpPr>
        <p:spPr>
          <a:xfrm>
            <a:off x="604975" y="1769850"/>
            <a:ext cx="7941900" cy="2632200"/>
          </a:xfrm>
          <a:prstGeom prst="roundRect">
            <a:avLst>
              <a:gd fmla="val 10024" name="adj"/>
            </a:avLst>
          </a:prstGeom>
          <a:solidFill>
            <a:schemeClr val="lt1"/>
          </a:solidFill>
          <a:ln cap="flat" cmpd="sng" w="9525">
            <a:solidFill>
              <a:srgbClr val="E1D4C6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2612950" y="1969350"/>
            <a:ext cx="1959000" cy="2432700"/>
          </a:xfrm>
          <a:prstGeom prst="round2SameRect">
            <a:avLst>
              <a:gd fmla="val 6043" name="adj1"/>
              <a:gd fmla="val 0" name="adj2"/>
            </a:avLst>
          </a:prstGeom>
          <a:solidFill>
            <a:srgbClr val="FFF7EE"/>
          </a:solidFill>
          <a:ln cap="flat" cmpd="sng" w="9525">
            <a:solidFill>
              <a:srgbClr val="E1D4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1197050" y="2146950"/>
            <a:ext cx="849600" cy="849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5138250" y="2146950"/>
            <a:ext cx="849600" cy="849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7108850" y="2146950"/>
            <a:ext cx="849600" cy="849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3167650" y="2183525"/>
            <a:ext cx="849600" cy="849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0"/>
          <p:cNvSpPr txBox="1"/>
          <p:nvPr/>
        </p:nvSpPr>
        <p:spPr>
          <a:xfrm>
            <a:off x="1061900" y="3185725"/>
            <a:ext cx="1145700" cy="2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펀딩</a:t>
            </a:r>
            <a:endParaRPr b="1" sz="12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0" name="Google Shape;190;p20"/>
          <p:cNvSpPr txBox="1"/>
          <p:nvPr/>
        </p:nvSpPr>
        <p:spPr>
          <a:xfrm>
            <a:off x="823350" y="3449600"/>
            <a:ext cx="15972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유기견 보살피기 펀딩을 통해 더 많은 유기견에 대한 관심을 유도하고 더 많은 유기견의 생명권을 존중한다. </a:t>
            </a:r>
            <a:endParaRPr sz="10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1" name="Google Shape;191;p20"/>
          <p:cNvSpPr txBox="1"/>
          <p:nvPr/>
        </p:nvSpPr>
        <p:spPr>
          <a:xfrm>
            <a:off x="3032475" y="3185725"/>
            <a:ext cx="1145700" cy="2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경매장</a:t>
            </a:r>
            <a:endParaRPr b="1" sz="12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2" name="Google Shape;192;p20"/>
          <p:cNvSpPr txBox="1"/>
          <p:nvPr/>
        </p:nvSpPr>
        <p:spPr>
          <a:xfrm>
            <a:off x="2761538" y="3449600"/>
            <a:ext cx="16617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펀딩에 기여도가 높은 한정된 회원만 경매장에 접근 가능하도록 하여 펀딩에 대한 의욕을 유도한다.</a:t>
            </a:r>
            <a:endParaRPr sz="10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5003050" y="3185725"/>
            <a:ext cx="1145700" cy="2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쇼핑몰</a:t>
            </a:r>
            <a:endParaRPr b="1" sz="12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4" name="Google Shape;194;p20"/>
          <p:cNvSpPr txBox="1"/>
          <p:nvPr/>
        </p:nvSpPr>
        <p:spPr>
          <a:xfrm>
            <a:off x="4790675" y="3449600"/>
            <a:ext cx="15447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애견용품 쇼핑몰을 통해 유기견 보살피기 펀딩 서비스를 꾸준히 유지할 수 있게 한다.</a:t>
            </a:r>
            <a:endParaRPr sz="10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5" name="Google Shape;195;p20"/>
          <p:cNvSpPr txBox="1"/>
          <p:nvPr/>
        </p:nvSpPr>
        <p:spPr>
          <a:xfrm>
            <a:off x="6973625" y="3185725"/>
            <a:ext cx="1145700" cy="2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AI 고객센터</a:t>
            </a:r>
            <a:endParaRPr b="1" sz="12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6" name="Google Shape;196;p20"/>
          <p:cNvSpPr txBox="1"/>
          <p:nvPr/>
        </p:nvSpPr>
        <p:spPr>
          <a:xfrm>
            <a:off x="6761250" y="3449600"/>
            <a:ext cx="15447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AI 고객센터 대응을 통해 사이트 이용자의 편의를 시간에 관계없이 확보한다.</a:t>
            </a:r>
            <a:endParaRPr sz="10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7" name="Google Shape;197;p20"/>
          <p:cNvSpPr txBox="1"/>
          <p:nvPr/>
        </p:nvSpPr>
        <p:spPr>
          <a:xfrm>
            <a:off x="917400" y="829950"/>
            <a:ext cx="15447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개발목표</a:t>
            </a:r>
            <a:endParaRPr b="1" sz="24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8" name="Google Shape;198;p20"/>
          <p:cNvSpPr txBox="1"/>
          <p:nvPr>
            <p:ph idx="12" type="sldNum"/>
          </p:nvPr>
        </p:nvSpPr>
        <p:spPr>
          <a:xfrm>
            <a:off x="8478358" y="131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08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174825" y="17735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03</a:t>
            </a:r>
            <a:endParaRPr b="1" sz="1800">
              <a:solidFill>
                <a:schemeClr val="accent4"/>
              </a:solidFill>
            </a:endParaRPr>
          </a:p>
        </p:txBody>
      </p:sp>
      <p:pic>
        <p:nvPicPr>
          <p:cNvPr descr="&lt;svg xmlns=&quot;http://www.w3.org/2000/svg&quot; height=&quot;48px&quot; viewBox=&quot;0 -960 960 960&quot; width=&quot;48px&quot; fill=&quot;#000000&quot;&gt;&lt;path d=&quot;M660-570q-26 0-43-17t-17-43q0-26 17-43t43-17q26 0 43 17t17 43q0 26-17 43t-43 17Zm-360 0q-26 0-43-17t-17-43q0-26 17-43t43-17q26 0 43 17t17 43q0 26-17 43t-43 17Zm180 110q-26 0-43-17t-17-43q0-26 17-43t43-17q26 0 43 17t17 43q0 26-17 43t-43 17Zm0-220q-26 0-43-17t-17-43q0-26 17-43t43-17q26 0 43 17t17 43q0 26-17 43t-43 17Zm0 520q-19 0-39-3t-39-8v-144q0-35 22-60t56-25q34 0 56 25t22 60v144q-19 5-39 8t-39 3Zm-138-31q-19-8-38-18t-36-22q-28-19-44.5-51T207-351q0-26-5-49.5T182-444q-11-12-38.5-38T93-531q-13-14-13-29.5T93-589q14-14 28-14t28 14l154 145q19 18 29 43t10 51v159Zm276 0v-159q0-26 12.5-51t31.5-43l149-145q12-11 28.5-11t27.5 11q13 13 13 28.5T867-531q-23 23-50.5 48T778-444q-15 20-20 43.5t-5 49.5q0 37-16.5 69T692-231q-17 11-36 21.5T618-191Z&quot;/&gt;&lt;/svg&gt;" id="200" name="Google Shape;2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950" y="2228850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svg xmlns=&quot;http://www.w3.org/2000/svg&quot; height=&quot;48px&quot; viewBox=&quot;0 -960 960 960&quot; width=&quot;48px&quot; fill=&quot;#000000&quot;&gt;&lt;path d=&quot;M440-120v-60h340v-304q0-123.69-87.32-209.84Q605.36-780 480-780q-125.36 0-212.68 86.16Q180-607.69 180-484v244h-20q-33 0-56.5-23.5T80-320v-80q0-21 10.5-39.5T120-469l3-53q8-68 39.5-126t79-101q47.5-43 109-67T480-840q68 0 129 24t109 66.5Q766-707 797-649t40 126l3 52q19 9 29.5 27t10.5 38v92q0 20-10.5 38T840-249v69q0 24.75-17.62 42.37Q804.75-120 780-120H440Zm-80.18-290q-12.82 0-21.32-8.68-8.5-8.67-8.5-21.5 0-12.82 8.68-21.32 8.67-8.5 21.5-8.5 12.82 0 21.32 8.68 8.5 8.67 8.5 21.5 0 12.82-8.68 21.32-8.67 8.5-21.5 8.5Zm240 0q-12.82 0-21.32-8.68-8.5-8.67-8.5-21.5 0-12.82 8.68-21.32 8.67-8.5 21.5-8.5 12.82 0 21.32 8.68 8.5 8.67 8.5 21.5 0 12.82-8.68 21.32-8.67 8.5-21.5 8.5ZM241-462q-7-106 64-182t177-76q87 0 151 57.5T711-519q-89-1-162.5-50T434.72-698Q419-618 367.5-555.5T241-462Z&quot;/&gt;&lt;/svg&gt;" id="201" name="Google Shape;2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0700" y="2265425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svg xmlns=&quot;http://www.w3.org/2000/svg&quot; height=&quot;48px&quot; viewBox=&quot;0 -960 960 960&quot; width=&quot;48px&quot; fill=&quot;#000000&quot;&gt;&lt;path d=&quot;M660-80v-86.67Q606-184 568.5-225T523-320h61q10 44 44 72t82 28h120q20.83 0 35.42 14.58Q880-190.83 880-170v90H660Zm109.96-195Q739-275 717-297.04q-22-22.05-22-53Q695-381 717.04-403q22.05-22 53-22Q801-425 823-402.96q22 22.05 22 53Q845-319 822.96-297q-22.05 22-53 22ZM390-420q0-126 87-213t213-87v60q-101 0-170.5 69.5T450-420h-60Zm120 0q0-75 52.65-127.5T690-600v60q-50 0-85 35t-35 85h-60ZM80-535v-90q0-20.83 15-35.42Q110-675 130-675h120q48 0 82-28t44-72h61q-8 54-45.5 95T300-621.67V-535H80Zm109.96-195Q159-730 137-752.04q-22-22.05-22-53Q115-836 137.04-858q22.05-22 53-22Q221-880 243-857.96q22 22.05 22 53Q265-774 242.96-752q-22.05 22-53 22Z&quot;/&gt;&lt;/svg&gt;" id="202" name="Google Shape;20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2425" y="2265425"/>
            <a:ext cx="6858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&lt;svg xmlns=&quot;http://www.w3.org/2000/svg&quot; height=&quot;48px&quot; viewBox=&quot;0 -960 960 960&quot; width=&quot;48px&quot; fill=&quot;#000000&quot;&gt;&lt;path d=&quot;M220-80q-24 0-42-18t-18-42v-520q0-24 18-42t42-18h110v-10q0-63 43.5-106.5T480-880q63 0 106.5 43.5T630-730v10h110q24 0 42 18t18 42v520q0 24-18 42t-42 18H220Zm0-60h520v-520H630v90q0 12.75-8.68 21.37-8.67 8.63-21.5 8.63-12.82 0-21.32-8.63-8.5-8.62-8.5-21.37v-90H390v90q0 12.75-8.68 21.37-8.67 8.63-21.5 8.63-12.82 0-21.32-8.63-8.5-8.62-8.5-21.37v-90H220v520Zm170-580h180v-10q0-38-26-64t-64-26q-38 0-64 26t-26 64v10ZM220-140v-520 520Z&quot;/&gt;&lt;/svg&gt;" id="203" name="Google Shape;20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20150" y="2228850"/>
            <a:ext cx="685800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/>
          <p:nvPr/>
        </p:nvSpPr>
        <p:spPr>
          <a:xfrm>
            <a:off x="3414525" y="198950"/>
            <a:ext cx="23919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업무 분장표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sp>
        <p:nvSpPr>
          <p:cNvPr id="209" name="Google Shape;209;p21"/>
          <p:cNvSpPr txBox="1"/>
          <p:nvPr>
            <p:ph idx="12" type="sldNum"/>
          </p:nvPr>
        </p:nvSpPr>
        <p:spPr>
          <a:xfrm>
            <a:off x="8478358" y="13144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Nanum Myeongjo"/>
                <a:ea typeface="Nanum Myeongjo"/>
                <a:cs typeface="Nanum Myeongjo"/>
                <a:sym typeface="Nanum Myeongjo"/>
              </a:rPr>
              <a:t>09</a:t>
            </a:r>
            <a:endParaRPr sz="1800">
              <a:solidFill>
                <a:schemeClr val="dk1"/>
              </a:solidFill>
              <a:latin typeface="Nanum Myeongjo"/>
              <a:ea typeface="Nanum Myeongjo"/>
              <a:cs typeface="Nanum Myeongjo"/>
              <a:sym typeface="Nanum Myeongjo"/>
            </a:endParaRPr>
          </a:p>
        </p:txBody>
      </p:sp>
      <p:cxnSp>
        <p:nvCxnSpPr>
          <p:cNvPr id="210" name="Google Shape;210;p21"/>
          <p:cNvCxnSpPr/>
          <p:nvPr/>
        </p:nvCxnSpPr>
        <p:spPr>
          <a:xfrm flipH="1" rot="10800000">
            <a:off x="3000525" y="4981400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21"/>
          <p:cNvCxnSpPr/>
          <p:nvPr/>
        </p:nvCxnSpPr>
        <p:spPr>
          <a:xfrm flipH="1" rot="10800000">
            <a:off x="3000525" y="146475"/>
            <a:ext cx="3219900" cy="7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21"/>
          <p:cNvSpPr txBox="1"/>
          <p:nvPr/>
        </p:nvSpPr>
        <p:spPr>
          <a:xfrm>
            <a:off x="174825" y="177350"/>
            <a:ext cx="548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accent4"/>
                </a:solidFill>
              </a:rPr>
              <a:t>04</a:t>
            </a:r>
            <a:endParaRPr b="1" sz="1800">
              <a:solidFill>
                <a:schemeClr val="accent4"/>
              </a:solidFill>
            </a:endParaRPr>
          </a:p>
        </p:txBody>
      </p:sp>
      <p:pic>
        <p:nvPicPr>
          <p:cNvPr id="213" name="Google Shape;2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600" y="572788"/>
            <a:ext cx="3078799" cy="436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